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01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SEED ROUND · 2026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2286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B0B0C"/>
                </a:solidFill>
                <a:latin typeface="Inter"/>
              </a:rPr>
              <a:t>d0rz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9456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000" b="1">
                <a:solidFill>
                  <a:srgbClr val="0B0B0C"/>
                </a:solidFill>
                <a:latin typeface="Inter"/>
              </a:rPr>
              <a:t>From any door</a:t>
            </a:r>
          </a:p>
          <a:p>
            <a:pPr algn="l"/>
            <a:r>
              <a:rPr sz="6000" b="1">
                <a:solidFill>
                  <a:srgbClr val="1F7A4D"/>
                </a:solidFill>
                <a:latin typeface="Inter"/>
              </a:rPr>
              <a:t>to your door.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572000"/>
            <a:ext cx="7772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0B0B0C"/>
                </a:solidFill>
                <a:latin typeface="Inter"/>
              </a:rPr>
              <a:t>The local on-demand marketplace for rides, delivery, errands, and home help — Uber + DoorDash + Instacart + Craigslist, in one app.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5577840"/>
            <a:ext cx="1874520" cy="29260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5577840"/>
            <a:ext cx="187452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0">
                <a:solidFill>
                  <a:srgbClr val="5B5B63"/>
                </a:solidFill>
                <a:latin typeface="Inter"/>
              </a:rPr>
              <a:t>Crypto + card payments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32888" y="5577840"/>
            <a:ext cx="1796796" cy="29260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32888" y="5577840"/>
            <a:ext cx="1796796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0">
                <a:solidFill>
                  <a:srgbClr val="5B5B63"/>
                </a:solidFill>
                <a:latin typeface="Inter"/>
              </a:rPr>
              <a:t>On-demand &amp; scheduled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39412" y="5577840"/>
            <a:ext cx="1408176" cy="29260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39412" y="5577840"/>
            <a:ext cx="1408176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0">
                <a:solidFill>
                  <a:srgbClr val="5B5B63"/>
                </a:solidFill>
                <a:latin typeface="Inter"/>
              </a:rPr>
              <a:t>Boards-first GTM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57316" y="5577840"/>
            <a:ext cx="1952244" cy="29260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57316" y="5577840"/>
            <a:ext cx="1952244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0">
                <a:solidFill>
                  <a:srgbClr val="5B5B63"/>
                </a:solidFill>
                <a:latin typeface="Inter"/>
              </a:rPr>
              <a:t>Age-verified categories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732520" y="1463040"/>
            <a:ext cx="292608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06840" y="16916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THE ASK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06840" y="2011680"/>
            <a:ext cx="2377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0B0B0C"/>
                </a:solidFill>
                <a:latin typeface="Inter"/>
              </a:rPr>
              <a:t>$2.0M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06840" y="269748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seed · 18-month runway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06840" y="320040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Company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921240" y="320040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Profullstack, Inc.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06840" y="361188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Round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21240" y="361188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Seed · rolling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06840" y="402336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Rails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21240" y="402336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Card + crypto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06840" y="44348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Domain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21240" y="44348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d0rz.com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01 /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10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MOAT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200" b="1">
                <a:solidFill>
                  <a:srgbClr val="0B0B0C"/>
                </a:solidFill>
                <a:latin typeface="Inter"/>
              </a:rPr>
              <a:t>Local liquidity compounds.</a:t>
            </a:r>
          </a:p>
          <a:p>
            <a:pPr algn="l"/>
            <a:r>
              <a:rPr sz="4200" b="1">
                <a:solidFill>
                  <a:srgbClr val="1F7A4D"/>
                </a:solidFill>
                <a:latin typeface="Inter"/>
              </a:rPr>
              <a:t>Apps don't.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291840"/>
            <a:ext cx="5532120" cy="1417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3493008"/>
            <a:ext cx="4983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Cross-category reputation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886200"/>
            <a:ext cx="49834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A 4.9 from grocery runs builds the trust score that lets a provider take medical-transport jobs. No competitor offers this.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3291840"/>
            <a:ext cx="5532120" cy="1417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3493008"/>
            <a:ext cx="4983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Neighborhood-level supply graph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3886200"/>
            <a:ext cx="49834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We index supply at the zip-and-block level. Every recurring job is a permanent capacity slot competitors can't see.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846320"/>
            <a:ext cx="5532120" cy="1417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5047488"/>
            <a:ext cx="4983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SEO funnel via city boards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5440680"/>
            <a:ext cx="49834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Asks/offers per metro produce indexable inventory that drives organic acquisition incumbents can't replicate without a board.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4846320"/>
            <a:ext cx="5532120" cy="1417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5047488"/>
            <a:ext cx="4983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Compliance as a feature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5440680"/>
            <a:ext cx="49834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Age-gating, jurisdiction rules, and escrow are core platform — not duct tape on top of a rides app.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10 /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11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12-MONTH ROADMAP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0B0B0C"/>
                </a:solidFill>
                <a:latin typeface="Inter"/>
              </a:rPr>
              <a:t>From boards live to</a:t>
            </a:r>
          </a:p>
          <a:p>
            <a:pPr algn="l"/>
            <a:r>
              <a:rPr sz="4000" b="1">
                <a:solidFill>
                  <a:srgbClr val="1F7A4D"/>
                </a:solidFill>
                <a:latin typeface="Inter"/>
              </a:rPr>
              <a:t>10 metros matched.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383280"/>
            <a:ext cx="274320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56616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886200"/>
            <a:ext cx="2286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Boards &amp; escrow live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66344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Asks/offers in 3 pilot metros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Card + crypto escrow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Identity verification GA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3383280"/>
            <a:ext cx="274320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356616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Q3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11880" y="3886200"/>
            <a:ext cx="2286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Matched marketplace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1880" y="466344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Provider PWA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Recurring scheduled jobs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100 providers / pilot metro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3383280"/>
            <a:ext cx="274320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356616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Q4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3886200"/>
            <a:ext cx="2286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Rides &amp; medical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66344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On-demand dispatch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Medical-appointment rides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Age-gated category pilots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052560" y="3383280"/>
            <a:ext cx="274320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81160" y="356616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Q1 2027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1160" y="3886200"/>
            <a:ext cx="2286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10 metros, native apps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466344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iOS &amp; Android GA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10 metros live, 3 international</a:t>
            </a:r>
          </a:p>
          <a:p>
            <a:pPr algn="l">
              <a:spcAft>
                <a:spcPts val="600"/>
              </a:spcAft>
            </a:pPr>
            <a:r>
              <a:rPr sz="1000">
                <a:solidFill>
                  <a:srgbClr val="5B5B63"/>
                </a:solidFill>
                <a:latin typeface="Inter"/>
              </a:rPr>
              <a:t>•  Healthcare partnership pilots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11 /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12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THE ASK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28016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800" b="1">
                <a:solidFill>
                  <a:srgbClr val="0B0B0C"/>
                </a:solidFill>
                <a:latin typeface="Inter"/>
              </a:rPr>
              <a:t>Raising $2.0M seed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94560"/>
            <a:ext cx="6400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B0B0C"/>
                </a:solidFill>
                <a:latin typeface="Inter"/>
              </a:rPr>
              <a:t>Check size $25k–$500k. Rolling close. SAFE or priced — investor's choice. 18-month runway to 10-metro coverage and matched-rides GA.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70332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5233"/>
                </a:solidFill>
                <a:latin typeface="Consolas"/>
              </a:rPr>
              <a:t>50%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280160" y="3767328"/>
            <a:ext cx="2011680" cy="109728"/>
          </a:xfrm>
          <a:prstGeom prst="roundRect">
            <a:avLst>
              <a:gd name="adj" fmla="val 50000"/>
            </a:avLst>
          </a:prstGeom>
          <a:solidFill>
            <a:srgbClr val="EDED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280160" y="3767328"/>
            <a:ext cx="1005840" cy="109728"/>
          </a:xfrm>
          <a:prstGeom prst="roundRect">
            <a:avLst>
              <a:gd name="adj" fmla="val 50000"/>
            </a:avLst>
          </a:prstGeom>
          <a:solidFill>
            <a:srgbClr val="1F7A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74720" y="3703320"/>
            <a:ext cx="3840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B0B0C"/>
                </a:solidFill>
                <a:latin typeface="Inter"/>
              </a:rPr>
              <a:t>Engineering — matching, dispatch, native apps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20624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5233"/>
                </a:solidFill>
                <a:latin typeface="Consolas"/>
              </a:rPr>
              <a:t>20%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280160" y="4270248"/>
            <a:ext cx="2011680" cy="109728"/>
          </a:xfrm>
          <a:prstGeom prst="roundRect">
            <a:avLst>
              <a:gd name="adj" fmla="val 50000"/>
            </a:avLst>
          </a:prstGeom>
          <a:solidFill>
            <a:srgbClr val="EDED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280160" y="4270248"/>
            <a:ext cx="402336" cy="109728"/>
          </a:xfrm>
          <a:prstGeom prst="roundRect">
            <a:avLst>
              <a:gd name="adj" fmla="val 50000"/>
            </a:avLst>
          </a:prstGeom>
          <a:solidFill>
            <a:srgbClr val="1F7A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74720" y="4206240"/>
            <a:ext cx="3840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B0B0C"/>
                </a:solidFill>
                <a:latin typeface="Inter"/>
              </a:rPr>
              <a:t>Metro ops — provider onboarding &amp; verification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7091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5233"/>
                </a:solidFill>
                <a:latin typeface="Consolas"/>
              </a:rPr>
              <a:t>15%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280160" y="4773168"/>
            <a:ext cx="2011680" cy="109728"/>
          </a:xfrm>
          <a:prstGeom prst="roundRect">
            <a:avLst>
              <a:gd name="adj" fmla="val 50000"/>
            </a:avLst>
          </a:prstGeom>
          <a:solidFill>
            <a:srgbClr val="EDED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1280160" y="4773168"/>
            <a:ext cx="301752" cy="109728"/>
          </a:xfrm>
          <a:prstGeom prst="roundRect">
            <a:avLst>
              <a:gd name="adj" fmla="val 50000"/>
            </a:avLst>
          </a:prstGeom>
          <a:solidFill>
            <a:srgbClr val="1F7A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74720" y="4709160"/>
            <a:ext cx="3840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B0B0C"/>
                </a:solidFill>
                <a:latin typeface="Inter"/>
              </a:rPr>
              <a:t>Compliance — age-gating, healthcare partners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521208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5233"/>
                </a:solidFill>
                <a:latin typeface="Consolas"/>
              </a:rPr>
              <a:t>15%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280160" y="5276088"/>
            <a:ext cx="2011680" cy="109728"/>
          </a:xfrm>
          <a:prstGeom prst="roundRect">
            <a:avLst>
              <a:gd name="adj" fmla="val 50000"/>
            </a:avLst>
          </a:prstGeom>
          <a:solidFill>
            <a:srgbClr val="EDED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280160" y="5276088"/>
            <a:ext cx="301752" cy="109728"/>
          </a:xfrm>
          <a:prstGeom prst="roundRect">
            <a:avLst>
              <a:gd name="adj" fmla="val 50000"/>
            </a:avLst>
          </a:prstGeom>
          <a:solidFill>
            <a:srgbClr val="1F7A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474720" y="5212080"/>
            <a:ext cx="3840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B0B0C"/>
                </a:solidFill>
                <a:latin typeface="Inter"/>
              </a:rPr>
              <a:t>Go-to-market — paid pilots &amp; city marketing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680960" y="1371600"/>
            <a:ext cx="4023360" cy="4937760"/>
          </a:xfrm>
          <a:prstGeom prst="roundRect">
            <a:avLst>
              <a:gd name="adj" fmla="val 4000"/>
            </a:avLst>
          </a:prstGeom>
          <a:solidFill>
            <a:srgbClr val="FAFAF7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955280" y="16002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TRACTION · TODAY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55280" y="196596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100">
                <a:solidFill>
                  <a:srgbClr val="0B0B0C"/>
                </a:solidFill>
                <a:latin typeface="Inter"/>
              </a:rPr>
              <a:t>•  Public city boards live across initial launch metros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0B0B0C"/>
                </a:solidFill>
                <a:latin typeface="Inter"/>
              </a:rPr>
              <a:t>•  Card + crypto payment escrow live (via CoinPay)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0B0B0C"/>
                </a:solidFill>
                <a:latin typeface="Inter"/>
              </a:rPr>
              <a:t>•  Open waitlist for customers and providers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0B0B0C"/>
                </a:solidFill>
                <a:latin typeface="Inter"/>
              </a:rPr>
              <a:t>•  Founding-backer program seeded, on-page rail open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7955280" y="4572000"/>
            <a:ext cx="3474719" cy="0"/>
          </a:xfrm>
          <a:prstGeom prst="line">
            <a:avLst/>
          </a:prstGeom>
          <a:ln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955280" y="47548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5B5B63"/>
                </a:solidFill>
                <a:latin typeface="Consolas"/>
              </a:rPr>
              <a:t>TEAM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55280" y="5074920"/>
            <a:ext cx="36576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B0B0C"/>
                </a:solidFill>
                <a:latin typeface="Inter"/>
              </a:rPr>
              <a:t>Profullstack, Inc. — founded by Anthony Ettinger. Shipping full-stack marketplaces since 2009.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12 /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13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LET'S TALK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0B0B0C"/>
                </a:solidFill>
                <a:latin typeface="Inter"/>
              </a:rPr>
              <a:t>One platform for everything</a:t>
            </a:r>
          </a:p>
          <a:p>
            <a:pPr algn="l"/>
            <a:r>
              <a:rPr sz="4400" b="1">
                <a:solidFill>
                  <a:srgbClr val="1F7A4D"/>
                </a:solidFill>
                <a:latin typeface="Inter"/>
              </a:rPr>
              <a:t>between any door and yours.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4747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B0B0C"/>
                </a:solidFill>
                <a:latin typeface="Inter"/>
              </a:rPr>
              <a:t>If you want exposure to the next major local-marketplace category winner, we'd like to talk.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4297680"/>
            <a:ext cx="2377440" cy="548640"/>
          </a:xfrm>
          <a:prstGeom prst="roundRect">
            <a:avLst>
              <a:gd name="adj" fmla="val 50000"/>
            </a:avLst>
          </a:prstGeom>
          <a:solidFill>
            <a:srgbClr val="0B0B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429768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Inter"/>
              </a:rPr>
              <a:t>Contact the team 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63240" y="4297680"/>
            <a:ext cx="2377440" cy="5486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63240" y="429768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0B0B0C"/>
                </a:solidFill>
                <a:latin typeface="Inter"/>
              </a:rPr>
              <a:t>+1 (408) 656-2473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77840" y="4297680"/>
            <a:ext cx="2377440" cy="54864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577840" y="429768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0B0B0C"/>
                </a:solidFill>
                <a:latin typeface="Inter"/>
              </a:rPr>
              <a:t>d0rz.com/investors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54864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5B5B63"/>
                </a:solidFill>
                <a:latin typeface="Consolas"/>
              </a:rPr>
              <a:t>COMPANY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B0B0C"/>
                </a:solidFill>
                <a:latin typeface="Inter"/>
              </a:rPr>
              <a:t>Profullstack, Inc.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79" y="54864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5B5B63"/>
                </a:solidFill>
                <a:latin typeface="Consolas"/>
              </a:rPr>
              <a:t>ROUND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79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B0B0C"/>
                </a:solidFill>
                <a:latin typeface="Inter"/>
              </a:rPr>
              <a:t>$2.0M seed · rolling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46719" y="54864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5B5B63"/>
                </a:solidFill>
                <a:latin typeface="Consolas"/>
              </a:rPr>
              <a:t>DOMAIN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19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B0B0C"/>
                </a:solidFill>
                <a:latin typeface="Inter"/>
              </a:rPr>
              <a:t>d0rz.com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13 /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02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THE PREMISE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0B0B0C"/>
                </a:solidFill>
                <a:latin typeface="Inter"/>
              </a:rPr>
              <a:t>Local life still runs on a stack of</a:t>
            </a:r>
          </a:p>
          <a:p>
            <a:pPr algn="l"/>
            <a:r>
              <a:rPr sz="4400" b="1">
                <a:solidFill>
                  <a:srgbClr val="1F7A4D"/>
                </a:solidFill>
                <a:latin typeface="Inter"/>
              </a:rPr>
              <a:t>eight different apps.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3832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356616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5B5B63"/>
                </a:solidFill>
                <a:latin typeface="Consolas"/>
              </a:rPr>
              <a:t>2014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886200"/>
            <a:ext cx="484632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B0B0C"/>
                </a:solidFill>
                <a:latin typeface="Inter"/>
              </a:rPr>
              <a:t>One app per vertical was a feature. Uber for rides. Postmates for delivery. Instacart for groceries. Households had time to install and learn each one.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33832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E8F3EC"/>
          </a:solidFill>
          <a:ln w="9525">
            <a:solidFill>
              <a:srgbClr val="1F7A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37960" y="356616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37960" y="3886200"/>
            <a:ext cx="484632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B0B0C"/>
                </a:solidFill>
                <a:latin typeface="Inter"/>
              </a:rPr>
              <a:t>A household now juggles eight separate marketplaces for a ride to the doctor, prescriptions, groceries, and the dog walked. Each has its own auth, payment, ratings, and incident process.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8978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B0B0C"/>
                </a:solidFill>
                <a:latin typeface="Inter"/>
              </a:rPr>
              <a:t>The bottleneck is no longer building local supply. It's stitching it together.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02 /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03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PROBLEM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0B0B0C"/>
                </a:solidFill>
                <a:latin typeface="Inter"/>
              </a:rPr>
              <a:t>Every household manages 8+ apps for</a:t>
            </a:r>
          </a:p>
          <a:p>
            <a:pPr algn="l"/>
            <a:r>
              <a:rPr sz="4000" b="1">
                <a:solidFill>
                  <a:srgbClr val="1F7A4D"/>
                </a:solidFill>
                <a:latin typeface="Inter"/>
              </a:rPr>
              <a:t>things their neighbor could do.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246120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35584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Uber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63016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Rides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01568" y="3246120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84448" y="335584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Lyft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84448" y="363016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Rides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54496" y="3246120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37376" y="335584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DoorDash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37376" y="363016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Food delivery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07424" y="3246120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90304" y="335584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Uber Eats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90304" y="3630168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Food delivery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4133088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24281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Instacart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51713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Groceries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401568" y="4133088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584448" y="424281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Shipt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84448" y="451713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Groceries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54496" y="4133088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37376" y="424281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TaskRabbit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37376" y="451713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Errands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107424" y="4133088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290304" y="424281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Thumbtack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90304" y="4517136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Home help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8640" y="5020056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1520" y="512978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Rover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40410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Pet care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401568" y="5020056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584448" y="512978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Wag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84448" y="540410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Pet care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54496" y="5020056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37376" y="512978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GoGoGrandparent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37376" y="540410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Medical transport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107424" y="5020056"/>
            <a:ext cx="274320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290304" y="512978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B0B0C"/>
                </a:solidFill>
                <a:latin typeface="Inter"/>
              </a:rPr>
              <a:t>Craigslist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290304" y="5404104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Odd jobs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03 /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04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WHY NOW · 2026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800" b="1">
                <a:solidFill>
                  <a:srgbClr val="0B0B0C"/>
                </a:solidFill>
                <a:latin typeface="Inter"/>
              </a:rPr>
              <a:t>The market is consolidating,</a:t>
            </a:r>
          </a:p>
          <a:p>
            <a:pPr algn="l"/>
            <a:r>
              <a:rPr sz="3800" b="1">
                <a:solidFill>
                  <a:srgbClr val="1F7A4D"/>
                </a:solidFill>
                <a:latin typeface="Inter"/>
              </a:rPr>
              <a:t>and nobody owns the local layer.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20040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36499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$455B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411480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US gig &amp; on-demand economy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43484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B5B63"/>
                </a:solidFill>
                <a:latin typeface="Inter"/>
              </a:rPr>
              <a:t>Statista, 2026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336499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73M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11480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US adults 60+ losing the ability to drive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43484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B5B63"/>
                </a:solidFill>
                <a:latin typeface="Inter"/>
              </a:rPr>
              <a:t>US Census, 2025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320040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66760" y="336499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~0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6760" y="411480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Apps covering rides + delivery + errands + home help in one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89204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505663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42%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8064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of US households use 5+ on-demand apps monthly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343400" y="489204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0" y="505663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$215B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58064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addressable across rides, delivery &amp; local services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612648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5B5B63"/>
                </a:solidFill>
                <a:latin typeface="Inter"/>
              </a:rPr>
              <a:t>Bain, 2026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138160" y="4892040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366760" y="5056632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B0B0C"/>
                </a:solidFill>
                <a:latin typeface="Inter"/>
              </a:rPr>
              <a:t>2×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66760" y="58064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growth in scheduled (vs. on-demand) bookings, '22 → '25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04 /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05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SOLUTION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>
                <a:solidFill>
                  <a:srgbClr val="0B0B0C"/>
                </a:solidFill>
                <a:latin typeface="Inter"/>
              </a:rPr>
              <a:t>One app.</a:t>
            </a:r>
          </a:p>
          <a:p>
            <a:pPr algn="l"/>
            <a:r>
              <a:rPr sz="4600" b="1">
                <a:solidFill>
                  <a:srgbClr val="1F7A4D"/>
                </a:solidFill>
                <a:latin typeface="Inter"/>
              </a:rPr>
              <a:t>Any door to your door.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2004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B0B0C"/>
                </a:solidFill>
                <a:latin typeface="Inter"/>
              </a:rPr>
              <a:t>Customers post an ask. Providers post an offer. The platform matches, escrows payment, and tracks completion.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Request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Pick a category, set now or scheduled, drop a pin.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1188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188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Match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188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Verified local providers accept based on radius &amp; rating.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4652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Pay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Card or crypto, escrowed via CoinPay until completion.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5256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8116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Track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Live updates, in-app chat, rating after handoff.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05 /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06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ARCHITECTURE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0B0B0C"/>
                </a:solidFill>
                <a:latin typeface="Inter"/>
              </a:rPr>
              <a:t>Two flows.</a:t>
            </a:r>
          </a:p>
          <a:p>
            <a:pPr algn="l"/>
            <a:r>
              <a:rPr sz="4400" b="1">
                <a:solidFill>
                  <a:srgbClr val="1F7A4D"/>
                </a:solidFill>
                <a:latin typeface="Inter"/>
              </a:rPr>
              <a:t>One marketplace.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200400"/>
            <a:ext cx="5394960" cy="2560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338328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CUSTOMER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703320"/>
            <a:ext cx="48463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Post an ask or browse city offers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Pick on-demand or schedule (one-time / recurring)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Pay via card or crypto, held in escrow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Track, chat, confirm handoff, rate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3200400"/>
            <a:ext cx="5394960" cy="25603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37960" y="338328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PROVIDER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37960" y="3703320"/>
            <a:ext cx="48463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Verify identity (and 21+ where applicable)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Pick categories, radius, and availability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Accept matched jobs or claim from the board</a:t>
            </a:r>
          </a:p>
          <a:p>
            <a:pPr algn="l">
              <a:spcAft>
                <a:spcPts val="600"/>
              </a:spcAft>
            </a:pPr>
            <a:r>
              <a:rPr sz="1200">
                <a:solidFill>
                  <a:srgbClr val="0B0B0C"/>
                </a:solidFill>
                <a:latin typeface="Inter"/>
              </a:rPr>
              <a:t>•  Complete, get paid, build cross-category reputation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5897880"/>
            <a:ext cx="11109960" cy="548640"/>
          </a:xfrm>
          <a:prstGeom prst="roundRect">
            <a:avLst>
              <a:gd name="adj" fmla="val 10000"/>
            </a:avLst>
          </a:prstGeom>
          <a:solidFill>
            <a:srgbClr val="FAFAF7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59436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>
                <a:solidFill>
                  <a:srgbClr val="0B0B0C"/>
                </a:solidFill>
                <a:latin typeface="Consolas"/>
              </a:rPr>
              <a:t>Stack: Next.js 16 · React 19 · Supabase · Tailwind · CoinPay (card + crypto)   ·   Surfaces: web · iOS · Android · provider PWA · 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06 /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07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COVERAGE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200" b="1">
                <a:solidFill>
                  <a:srgbClr val="0B0B0C"/>
                </a:solidFill>
                <a:latin typeface="Inter"/>
              </a:rPr>
              <a:t>14 categories.</a:t>
            </a:r>
          </a:p>
          <a:p>
            <a:pPr algn="l"/>
            <a:r>
              <a:rPr sz="4200" b="1">
                <a:solidFill>
                  <a:srgbClr val="1F7A4D"/>
                </a:solidFill>
                <a:latin typeface="Inter"/>
              </a:rPr>
              <a:t>One reputation graph.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1089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B0B0C"/>
                </a:solidFill>
                <a:latin typeface="Inter"/>
              </a:rPr>
              <a:t>A single provider profile spans rides, delivery, errands, and home help. Trust compounds across categories instead of fragmenting.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794760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3794760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Rides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01568" y="3794760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84448" y="3794760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Medical &amp; Appt Rides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3794760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37376" y="3794760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Groceries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07424" y="3794760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90304" y="3794760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Food Delivery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4407408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407408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Local Delivery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401568" y="4407408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584448" y="4407408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Errands &amp; Tasks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54496" y="4407408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37376" y="4407408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Pharmacy Pickup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107424" y="4407408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90304" y="4407408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Laundry &amp; Dry Cleaning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5020056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020056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Pet Care &amp; Yard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401568" y="5020056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584448" y="5020056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Home Help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54496" y="5020056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37376" y="5020056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Recurring Tasks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107424" y="5020056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290304" y="5020056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Alcohol Delivery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1256264" y="5138928"/>
            <a:ext cx="457200" cy="256032"/>
          </a:xfrm>
          <a:prstGeom prst="roundRect">
            <a:avLst>
              <a:gd name="adj" fmla="val 50000"/>
            </a:avLst>
          </a:prstGeom>
          <a:solidFill>
            <a:srgbClr val="E8F3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256264" y="5138928"/>
            <a:ext cx="4572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>
                <a:solidFill>
                  <a:srgbClr val="0F5233"/>
                </a:solidFill>
                <a:latin typeface="Inter"/>
              </a:rPr>
              <a:t>21+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48640" y="5632704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31520" y="5632704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Cigar Delivery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697480" y="5751576"/>
            <a:ext cx="457200" cy="256032"/>
          </a:xfrm>
          <a:prstGeom prst="roundRect">
            <a:avLst>
              <a:gd name="adj" fmla="val 50000"/>
            </a:avLst>
          </a:prstGeom>
          <a:solidFill>
            <a:srgbClr val="E8F3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697480" y="5751576"/>
            <a:ext cx="4572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>
                <a:solidFill>
                  <a:srgbClr val="0F5233"/>
                </a:solidFill>
                <a:latin typeface="Inter"/>
              </a:rPr>
              <a:t>21+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401568" y="5632704"/>
            <a:ext cx="2743200" cy="50292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584448" y="5632704"/>
            <a:ext cx="20116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B0B0C"/>
                </a:solidFill>
                <a:latin typeface="Inter"/>
              </a:rPr>
              <a:t>Cannabis Delivery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550408" y="5751576"/>
            <a:ext cx="457200" cy="256032"/>
          </a:xfrm>
          <a:prstGeom prst="roundRect">
            <a:avLst>
              <a:gd name="adj" fmla="val 50000"/>
            </a:avLst>
          </a:prstGeom>
          <a:solidFill>
            <a:srgbClr val="E8F3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550408" y="5751576"/>
            <a:ext cx="4572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>
                <a:solidFill>
                  <a:srgbClr val="0F5233"/>
                </a:solidFill>
                <a:latin typeface="Inter"/>
              </a:rPr>
              <a:t>21+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07 /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08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WEDGE STRATEGY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0B0B0C"/>
                </a:solidFill>
                <a:latin typeface="Inter"/>
              </a:rPr>
              <a:t>Boards first.</a:t>
            </a:r>
          </a:p>
          <a:p>
            <a:pPr algn="l"/>
            <a:r>
              <a:rPr sz="4000" b="1">
                <a:solidFill>
                  <a:srgbClr val="1F7A4D"/>
                </a:solidFill>
                <a:latin typeface="Inter"/>
              </a:rPr>
              <a:t>Matched marketplace second.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1089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B0B0C"/>
                </a:solidFill>
                <a:latin typeface="Inter"/>
              </a:rPr>
              <a:t>Launch every metro as a public asks-and-offers board — Craigslist density with verified identity and escrowed payments. Liquidity is the moat; the matched-app experience layers on top.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DAY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City board live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/asks and /offers per metro with city-specific SEO.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1188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DAY 14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188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First matched ask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188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Verified providers claim from the board for a fixed take rate.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4652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DAY 60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100 providers / metro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Recurring jobs anchor weekly supply.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52560" y="4114800"/>
            <a:ext cx="274320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81160" y="4315968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0F5233"/>
                </a:solidFill>
                <a:latin typeface="Consolas"/>
              </a:rPr>
              <a:t>DAY 120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463600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B0B0C"/>
                </a:solidFill>
                <a:latin typeface="Inter"/>
              </a:rPr>
              <a:t>On-demand rides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5093208"/>
            <a:ext cx="2286000" cy="121615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Highest-supply categories graduate to dispatch.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08 /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5233"/>
                </a:solidFill>
                <a:latin typeface="Consolas"/>
              </a:rPr>
              <a:t>09 /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Inter"/>
              </a:rPr>
              <a:t>BUSINESS MODEL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548640" y="1097280"/>
            <a:ext cx="11064240" cy="0"/>
          </a:xfrm>
          <a:prstGeom prst="line">
            <a:avLst/>
          </a:prstGeom>
          <a:ln w="9525">
            <a:solidFill>
              <a:srgbClr val="EDED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8640" y="137160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000" b="1">
                <a:solidFill>
                  <a:srgbClr val="0B0B0C"/>
                </a:solidFill>
                <a:latin typeface="Inter"/>
              </a:rPr>
              <a:t>Take rate on every match.</a:t>
            </a:r>
          </a:p>
          <a:p>
            <a:pPr algn="l"/>
            <a:r>
              <a:rPr sz="4000" b="1">
                <a:solidFill>
                  <a:srgbClr val="1F7A4D"/>
                </a:solidFill>
                <a:latin typeface="Inter"/>
              </a:rPr>
              <a:t>No subscriptions to start.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383280"/>
            <a:ext cx="370332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584448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MARKETPLACE FEE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931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0B0C"/>
                </a:solidFill>
                <a:latin typeface="Inter"/>
              </a:rPr>
              <a:t>15% / 10%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6634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15% on on-demand, 10% on scheduled &amp; recurring. Provider keeps tips 100%.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3383280"/>
            <a:ext cx="370332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17720" y="3584448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AGE-GATED PREMIUM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7720" y="3931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0B0C"/>
                </a:solidFill>
                <a:latin typeface="Inter"/>
              </a:rPr>
              <a:t>+5%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46634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Alcohol, cigar, cannabis pay a compliance margin — ID verification + jurisdictional gating built in.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3383280"/>
            <a:ext cx="370332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DE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58200" y="3584448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0F5233"/>
                </a:solidFill>
                <a:latin typeface="Consolas"/>
              </a:rPr>
              <a:t>PAYMENT RAILS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58200" y="393192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B0B0C"/>
                </a:solidFill>
                <a:latin typeface="Inter"/>
              </a:rPr>
              <a:t>0% spread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58200" y="46634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5B63"/>
                </a:solidFill>
                <a:latin typeface="Inter"/>
              </a:rPr>
              <a:t>Card + crypto via CoinPay. We pass processor cost through; no rail arbitrage on day one.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58978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5B5B63"/>
                </a:solidFill>
                <a:latin typeface="Inter"/>
              </a:rPr>
              <a:t>Future: provider tools subscription, fleet pricing for healthcare partners, SaaS for municipal senior-transport programs.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0" y="644652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5B5B63"/>
                </a:solidFill>
                <a:latin typeface="Consolas"/>
              </a:rPr>
              <a:t>09 /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